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9" r:id="rId2"/>
    <p:sldId id="293" r:id="rId3"/>
    <p:sldId id="294" r:id="rId4"/>
    <p:sldId id="295" r:id="rId5"/>
    <p:sldId id="296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913"/>
    <a:srgbClr val="F0F8FA"/>
    <a:srgbClr val="7DDDFF"/>
    <a:srgbClr val="BDEEFF"/>
    <a:srgbClr val="97E4FF"/>
    <a:srgbClr val="E8F4F8"/>
    <a:srgbClr val="EDF6F9"/>
    <a:srgbClr val="DBEEF4"/>
    <a:srgbClr val="A469D1"/>
    <a:srgbClr val="FCD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89" autoAdjust="0"/>
  </p:normalViewPr>
  <p:slideViewPr>
    <p:cSldViewPr>
      <p:cViewPr varScale="1">
        <p:scale>
          <a:sx n="109" d="100"/>
          <a:sy n="109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B5C739EF-4665-439C-8478-BA17F006B16A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3B40005A-102B-4F30-B1C8-0C8CA84DF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63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13F978A-6542-4D3B-8297-48BEAE114E02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D6744EC8-D8C4-4542-8EE6-68A2DCC9A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89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04A-F80A-4B9B-8933-53D3C3B5DDC3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9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CD8-301A-4C60-9EAC-6A6BAFCD072C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4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8150-163B-40C5-8F3A-52EE5D489F80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81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96E-28A9-4EA9-A3B3-FD64F1282289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BE92-5DC5-48A0-B14D-DCA5A299AE59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61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9225-BCA6-4ACF-AEA4-51D86C35673E}" type="datetime1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42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BFDE-865B-4E09-A87D-C658DCADFD83}" type="datetime1">
              <a:rPr lang="ru-RU" smtClean="0"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0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D843-8C67-447F-B9A0-DDCE91D52000}" type="datetime1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9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B991-0CE0-4360-A5F3-5A439F3F29C2}" type="datetime1">
              <a:rPr lang="ru-RU" smtClean="0"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9D8B-AEED-4569-B0EF-CD65AD8FD683}" type="datetime1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8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E4EB-3690-4561-B6CF-F0D101F0DE63}" type="datetime1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2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283D2-4CA9-410D-A15A-D56188309FCD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58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1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579" y="620688"/>
            <a:ext cx="90009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Перечень социальных льгот и гарантий работникам на 20</a:t>
            </a:r>
            <a:r>
              <a:rPr lang="en-US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2</a:t>
            </a:r>
            <a:r>
              <a:rPr lang="ru-RU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4</a:t>
            </a:r>
            <a:r>
              <a:rPr lang="ru-RU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196752"/>
            <a:ext cx="6696744" cy="379194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Перечень льгот и гарантий, предоставляемых работникам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5731" y="1988840"/>
            <a:ext cx="2764102" cy="72007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выплаты «Вознаграждение по итогам года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 к положению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труда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48377" y="2004947"/>
            <a:ext cx="2771588" cy="703971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(повышение) заработной платы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повышения уровня реального содержания заработной платы.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1917" y="1988840"/>
            <a:ext cx="2664296" cy="695507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размер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оплаты за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вредные и (или) опасные условия труда по результатам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оценки условий труда.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0937" y="2996953"/>
            <a:ext cx="2764102" cy="885092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 работникам, работающим в многосменном режиме,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 ночное время.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48377" y="2996951"/>
            <a:ext cx="2771588" cy="88509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дополнительные оплачиваемые отпуска работникам, занятым на работах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вредными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опасными условиями труда по результатам специальной оценки условий труда, за ненормированный рабочий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41917" y="2996951"/>
            <a:ext cx="2664296" cy="88509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медицинское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страхование, страхование от несчастных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случаев,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онкопомощь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0937" y="4274958"/>
            <a:ext cx="2764102" cy="1300817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предварительные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периодические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осмотры (обследования), 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внеочередные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медицинскими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рекомендациями с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сохранением за ними места работы(должности) и среднего заработка на время прохождения медицинских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осмотров.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7080" y="4274957"/>
            <a:ext cx="2771588" cy="1300817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профессиональной переподготовки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предоставление другой работы при ее наличии работникам, имеющим медицинские противопоказания для выполнения ранее выполняемых ими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41917" y="4274956"/>
            <a:ext cx="2664296" cy="1300817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обучения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переобучения)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женщин, возвращающихся из отпуска по беременности и родам, а также женщин и других лиц с семейными обязанностями, возвращающихся из отпуска по уходу за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790" y="137417"/>
            <a:ext cx="1904762" cy="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2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980728"/>
            <a:ext cx="6768752" cy="432048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Перечень льгот и гарантий, предоставляемых работникам (продолжение)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7294" y="3428999"/>
            <a:ext cx="3024336" cy="106519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оплачиваемые отпуска в случаях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 свадьбы;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ближайших родственников.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11859" y="3429000"/>
            <a:ext cx="2664296" cy="1065195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Выплачивать ежемесячную доплату к стипендии студентам вузов, техникумов и учащимся профтехучилищ, направленным организацией на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учебу.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1351" y="3429000"/>
            <a:ext cx="2880320" cy="106519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вознаграждения в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со знаменательными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датами: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нефтяника;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40, 45, 50, 55, 60, 65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со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при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непрерывном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стаже работы в обществе свыше 5 лет.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7294" y="4954901"/>
            <a:ext cx="3024336" cy="1029109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единовременной материальной помощи работникам, вернувшимся после службы в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армии и работникам, призванным на военную службу по мобилизации в вооруженные силы РФ.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1351" y="4954901"/>
            <a:ext cx="2825954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санаторно-курортных и оздоровительных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путевок.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11859" y="4954901"/>
            <a:ext cx="2664296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50% стоимости обедов в столовой работникам с местом работы на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ЯНПЗ.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7294" y="1988839"/>
            <a:ext cx="3024336" cy="100811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Медико-санитарное обслуживание работающих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бесперебойное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снабжение рабочих мест питьевой водой, надлежащие содержание и беспрерывная работа комнат личной гигиены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наличие аптечек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медицинской помощи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11351" y="1988839"/>
            <a:ext cx="2853137" cy="102824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работников (на работах с вредными условиями труда) молоком или другими равноценными продуктами по результатам специальной оценки условий труда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17084" y="1988839"/>
            <a:ext cx="2663434" cy="100811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спецодежды и средств индивидуальной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защиты, моющих и (или) обезвреживающих средств.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626" y="129546"/>
            <a:ext cx="1904762" cy="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3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850268"/>
            <a:ext cx="6552728" cy="418492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Перечень льгот и гарантий, предоставляемых работникам и их семьям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3505" y="2855969"/>
            <a:ext cx="3029473" cy="93843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ежемесячного пособия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работнику, находящемуся в отпуске по уходу за ребенком до достижения им возраста трех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00989" y="2855969"/>
            <a:ext cx="2664296" cy="938436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скользящего графика работы женщинам (при наличии возможности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 детей до 12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22527" y="2839201"/>
            <a:ext cx="2848237" cy="93843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Супругам, работающим на предприятии, по возможности,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права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одновременный уход в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отпуск.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6960" y="4031017"/>
            <a:ext cx="3026017" cy="1029109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материальной помощи в экстремальных и особых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(стихийные бедствия, пожары, наводнения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др.).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34532" y="4044750"/>
            <a:ext cx="2848237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ежемесячного пособия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работнику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имеющему на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иждивении детей-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12994" y="4031017"/>
            <a:ext cx="2652291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новогодних подарков и билеты на новогодние представления детям.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68642" y="1595900"/>
            <a:ext cx="3024336" cy="94218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путевок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работников в санаторно-курортные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оздоровительные учреждения.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22764" y="1566887"/>
            <a:ext cx="2853137" cy="96231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единовременного пособия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рождение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01851" y="1595900"/>
            <a:ext cx="2663434" cy="94218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работникам в приобретении жилья, займы и (или) субсидии молодым работникам для приобретения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жилья.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057" y="161665"/>
            <a:ext cx="1904762" cy="390476"/>
          </a:xfrm>
          <a:prstGeom prst="rect">
            <a:avLst/>
          </a:prstGeom>
        </p:spPr>
      </p:pic>
      <p:sp>
        <p:nvSpPr>
          <p:cNvPr id="18" name="Скругленный прямоугольник 17"/>
          <p:cNvSpPr/>
          <p:nvPr/>
        </p:nvSpPr>
        <p:spPr>
          <a:xfrm>
            <a:off x="3300989" y="5296738"/>
            <a:ext cx="2664296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единовременной материальной помощи работнику, являющемуся родителем ребёнка-первоклассника, ко Дню знаний.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4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612" y="879972"/>
            <a:ext cx="6984776" cy="496227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Материальная поддержка работников, пострадавших при несчастных случаях на производстве, а также семей работников при их гибели на производстве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1312" y="4800394"/>
            <a:ext cx="2920160" cy="1004870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морального вреда при смертельном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а также в случае причинения вреда работнику увечьем, профессиональным заболеванием, связанным с выполнением им трудовых обязанностей.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5488" y="4801304"/>
            <a:ext cx="2736672" cy="1003960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путевки в оздоровительные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лагеря и обеспечение новогодними подарками детей работников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погибших в результате несчастных случаев на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56176" y="4800394"/>
            <a:ext cx="2745502" cy="100486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содержания в детских дошкольных учреждениях детей работников, погибших в результате несчастных случаев на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7955" y="1916832"/>
            <a:ext cx="5472608" cy="223224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денежная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для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вреда,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причиненного работникам в результате несчастных случаев на производстве или профессиональных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 из расчета величины прожиточного минимума (ПМ) трудоспособного населения в Кемеровской области в размере не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смертельном исходе (семье работника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430 величин ПМ;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 ПМ;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II группы инвалидности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 ПМ;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III группы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 ПМ;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временной утрате трудоспособности более 4 месяцев подряд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профессионального заболевания, не повлекшего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инвалидности 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ПМ.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30757" y="1916832"/>
            <a:ext cx="2870921" cy="223224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 на погребение, сверх установленных законом, в случае смерти работника в результате несчастного случая, связанного с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производством либо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 заболеванием, а также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 труда, наступившей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увечья либо профессионального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19" y="144101"/>
            <a:ext cx="1904762" cy="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5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612" y="2924944"/>
            <a:ext cx="6984776" cy="496227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поддержка пенсионеров и инвалидов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03673" y="3861048"/>
            <a:ext cx="3828767" cy="86409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неработающим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профбольным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инвалидам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и неработающим пенсионерам.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5731" y="3861048"/>
            <a:ext cx="3656121" cy="864096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материальная помощь неработающим инвалидам труда, получившим инвалидность на заводе, и неработающим пенсионерам завода ко дню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нефтяника.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64028" y="5157192"/>
            <a:ext cx="3815943" cy="86409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материальная помощь в случае смерти Бывшего работника, имеющего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 стаж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предприятии непосредственно до выхода на пенсию не менее 10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мужчины), не менее 7,5 лет (женщины) 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уволившегося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пенсию с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79612" y="692696"/>
            <a:ext cx="6984776" cy="504056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поддержка работников, а также семей работников в случае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смерти,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связанная с производством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44009" y="1628801"/>
            <a:ext cx="3888432" cy="936103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материальная помощь родственникам в случае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работника от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заболевания или несчастного случая в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быту.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95731" y="1628800"/>
            <a:ext cx="3656121" cy="936104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материальная помощь работнику в случае смерти члена его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19" y="122200"/>
            <a:ext cx="1904762" cy="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9449</TotalTime>
  <Words>925</Words>
  <Application>Microsoft Office PowerPoint</Application>
  <PresentationFormat>Экран (4:3)</PresentationFormat>
  <Paragraphs>65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Фролова Юлия Александровна</dc:creator>
  <cp:lastModifiedBy>Кабина Екатерина Александровна</cp:lastModifiedBy>
  <cp:revision>885</cp:revision>
  <cp:lastPrinted>2013-12-17T02:05:58Z</cp:lastPrinted>
  <dcterms:created xsi:type="dcterms:W3CDTF">2013-10-01T09:19:47Z</dcterms:created>
  <dcterms:modified xsi:type="dcterms:W3CDTF">2024-02-08T02:23:55Z</dcterms:modified>
</cp:coreProperties>
</file>