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9" r:id="rId2"/>
    <p:sldId id="293" r:id="rId3"/>
    <p:sldId id="294" r:id="rId4"/>
    <p:sldId id="295" r:id="rId5"/>
    <p:sldId id="296" r:id="rId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913"/>
    <a:srgbClr val="F0F8FA"/>
    <a:srgbClr val="7DDDFF"/>
    <a:srgbClr val="BDEEFF"/>
    <a:srgbClr val="97E4FF"/>
    <a:srgbClr val="E8F4F8"/>
    <a:srgbClr val="EDF6F9"/>
    <a:srgbClr val="DBEEF4"/>
    <a:srgbClr val="A469D1"/>
    <a:srgbClr val="FCD9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89" autoAdjust="0"/>
  </p:normalViewPr>
  <p:slideViewPr>
    <p:cSldViewPr>
      <p:cViewPr varScale="1">
        <p:scale>
          <a:sx n="74" d="100"/>
          <a:sy n="74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253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B5C739EF-4665-439C-8478-BA17F006B16A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643" y="9428800"/>
            <a:ext cx="2945448" cy="49625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3B40005A-102B-4F30-B1C8-0C8CA84DF8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363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313F978A-6542-4D3B-8297-48BEAE114E02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D6744EC8-D8C4-4542-8EE6-68A2DCC9A5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89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44EC8-D8C4-4542-8EE6-68A2DCC9A50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84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C204A-F80A-4B9B-8933-53D3C3B5DDC3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9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CBCD8-301A-4C60-9EAC-6A6BAFCD072C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34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8150-163B-40C5-8F3A-52EE5D489F80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81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696E-28A9-4EA9-A3B3-FD64F1282289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9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BE92-5DC5-48A0-B14D-DCA5A299AE59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1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39225-BCA6-4ACF-AEA4-51D86C35673E}" type="datetime1">
              <a:rPr lang="ru-RU" smtClean="0"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42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6BFDE-865B-4E09-A87D-C658DCADFD83}" type="datetime1">
              <a:rPr lang="ru-RU" smtClean="0"/>
              <a:t>14.07.2015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0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D843-8C67-447F-B9A0-DDCE91D52000}" type="datetime1">
              <a:rPr lang="ru-RU" smtClean="0"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9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B991-0CE0-4360-A5F3-5A439F3F29C2}" type="datetime1">
              <a:rPr lang="ru-RU" smtClean="0"/>
              <a:t>14.07.2015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C9D8B-AEED-4569-B0EF-CD65AD8FD683}" type="datetime1">
              <a:rPr lang="ru-RU" smtClean="0"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98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E4EB-3690-4561-B6CF-F0D101F0DE63}" type="datetime1">
              <a:rPr lang="ru-RU" smtClean="0"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02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283D2-4CA9-410D-A15A-D56188309FCD}" type="datetime1">
              <a:rPr lang="ru-RU" smtClean="0"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2280-BBFD-4DE3-ADE1-9659B7F4B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58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15" y="211833"/>
            <a:ext cx="1682771" cy="347725"/>
          </a:xfrm>
          <a:prstGeom prst="rect">
            <a:avLst/>
          </a:prstGeom>
          <a:noFill/>
          <a:ln>
            <a:noFill/>
          </a:ln>
          <a:effectLst>
            <a:outerShdw dist="12700" dir="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1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579" y="620688"/>
            <a:ext cx="900091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Перечень социальных льгот и гарантий работникам на </a:t>
            </a: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201</a:t>
            </a:r>
            <a:r>
              <a:rPr lang="en-US" sz="2000" b="1" smtClean="0">
                <a:solidFill>
                  <a:srgbClr val="0070C0"/>
                </a:solidFill>
                <a:latin typeface="Cambria" panose="02040503050406030204" pitchFamily="18" charset="0"/>
              </a:rPr>
              <a:t>5</a:t>
            </a:r>
            <a:r>
              <a:rPr lang="ru-RU" sz="2000" b="1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1196752"/>
            <a:ext cx="6696744" cy="379194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5731" y="1988840"/>
            <a:ext cx="2764102" cy="53164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выплаты «Вознаграждение по итогам года»  (дополнение к положению по оплате труда)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48377" y="2004948"/>
            <a:ext cx="2771588" cy="531648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Индексация (повышение) заработной платы на  индекс  потребительских цен (по данным МЭР РФ)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1917" y="2013413"/>
            <a:ext cx="2664296" cy="5316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размер оплаты   за вредные и (или) опасные условия труда по результатам аттестации рабочих мест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0937" y="2996952"/>
            <a:ext cx="2764102" cy="885093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вознаграждение работникам за нерабочие праздничные дни, в которые они не привлекались к работе (кроме работников получающих оклад)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55439" y="3022269"/>
            <a:ext cx="2771588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Ежегодные дополнительные оплачиваемые отпуска работникам, занятым на работах с  вредными и (или) опасными условиями труда по результатам аттестации, за ненормированный рабочий день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72666" y="3022269"/>
            <a:ext cx="2664296" cy="88509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Добровольное  медицинское страхование, страхование от несчастных случаев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95731" y="4365104"/>
            <a:ext cx="2764102" cy="12241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предварительные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периодические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осмотры (обследования), 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внеочередные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медицинскими рекомендациями  с сохранением за ними места работы(должности) и среднего заработка на время прохождения медицинских осмотров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267436" y="4395440"/>
            <a:ext cx="2771588" cy="12241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профессиональную переподготовку и предоставление другой работы при ее наличии работникам, имеющим медицинские противопоказания для выполнения ранее выполняемых ими работ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99141" y="4365104"/>
            <a:ext cx="2664296" cy="12241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при необходимости профессиональное обучение (переобучение) и повышение квалификации женщин, возвращающихся из отпуска по беременности и родам, а также женщин и других лиц с семейными обязанностями, возвращающихся из отпуска по уходу за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288017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15" y="211833"/>
            <a:ext cx="1682771" cy="347725"/>
          </a:xfrm>
          <a:prstGeom prst="rect">
            <a:avLst/>
          </a:prstGeom>
          <a:noFill/>
          <a:ln>
            <a:noFill/>
          </a:ln>
          <a:effectLst>
            <a:outerShdw dist="12700" dir="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2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15616" y="980728"/>
            <a:ext cx="6768752" cy="432048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Перечень льгот и гарантий, предоставляемых работникам (продолжение)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5614" y="3429000"/>
            <a:ext cx="3024336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оплачиваемые отпуска в случаях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рождение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(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отцу);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свадьбы, свадьбы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1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(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1-4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ближайших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родственников.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11859" y="3429000"/>
            <a:ext cx="2664296" cy="1065195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ежемесячную доплату к стипендии студентам вузов, техникумов и учащимся профтехучилищ, направленным организацией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учебу.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1351" y="3429000"/>
            <a:ext cx="2880320" cy="106519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вознаграждения в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со знаменательными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датами: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марта, к 23 февраля, день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нефтяника;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40,45,50,55,60,65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со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рождения;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лет непрерывной работы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974" y="4941168"/>
            <a:ext cx="3024336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единовременной материальной помощи работникам, вернувшимся после службы 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армии.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1351" y="4954901"/>
            <a:ext cx="2825954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санаторно-курортных и оздоровительных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путевок.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6995" y="4954901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50% стоимости обедов в столовой работникам с местом работы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ЯНПЗ.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1988839"/>
            <a:ext cx="3024336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Медико-санитарное обслуживание работающих:  бесперебойное снабжение рабочих мест питьевой водой, надлежащие содержание и беспрерывная работа комнат личной гигиены,  наличие  аптечек первой медицинской помощи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38533" y="1968706"/>
            <a:ext cx="2853137" cy="102824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работников (на работах с вредными условиями труда) молоком или другими равноценными продуктами по результатам аттестации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16995" y="1988839"/>
            <a:ext cx="2663434" cy="1008113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спецодежды и средств индивидуальной защиты</a:t>
            </a:r>
          </a:p>
        </p:txBody>
      </p:sp>
    </p:spTree>
    <p:extLst>
      <p:ext uri="{BB962C8B-B14F-4D97-AF65-F5344CB8AC3E}">
        <p14:creationId xmlns:p14="http://schemas.microsoft.com/office/powerpoint/2010/main" val="5468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15" y="211833"/>
            <a:ext cx="1682771" cy="347725"/>
          </a:xfrm>
          <a:prstGeom prst="rect">
            <a:avLst/>
          </a:prstGeom>
          <a:noFill/>
          <a:ln>
            <a:noFill/>
          </a:ln>
          <a:effectLst>
            <a:outerShdw dist="12700" dir="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3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850268"/>
            <a:ext cx="6552728" cy="418492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Перечень льгот и гарантий, предоставляемых работникам и их семьям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1" y="3361027"/>
            <a:ext cx="2982641" cy="93843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ежемесячное пособие работнику, находящемуся в отпуске по уходу за ребенком до достижения им возраста трех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316995" y="3361027"/>
            <a:ext cx="2664296" cy="938436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скользящего графика работы женщинам (при наличии возможности) , имеющим детей до 12 лет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38533" y="3344259"/>
            <a:ext cx="2848237" cy="93843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Супругам, работающим на предприятии, по возможности, предоставлять право на одновременный уход в отпуск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0962" y="4895718"/>
            <a:ext cx="2988710" cy="1029109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материальной помощи в экстремальных и особых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(стихийные бедствия, пожары, наводнения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др.)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8533" y="4909451"/>
            <a:ext cx="2848237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ежемесячное пособие работнику,  имеющему  на иждивении детей-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инвалидов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316995" y="4895718"/>
            <a:ext cx="2664296" cy="1029109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Приобретать  новогодние подарки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79512" y="1845307"/>
            <a:ext cx="3024336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 путевок детям работников в санаторно-курортные и  оздоровительные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33634" y="1816294"/>
            <a:ext cx="2853137" cy="96231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 единовременное пособие на рождение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ребенка.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312721" y="1845307"/>
            <a:ext cx="2663434" cy="942185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работникам в приобретении жилья, займы и (или) субсидии молодым работникам для приобретения жилья</a:t>
            </a:r>
          </a:p>
        </p:txBody>
      </p:sp>
    </p:spTree>
    <p:extLst>
      <p:ext uri="{BB962C8B-B14F-4D97-AF65-F5344CB8AC3E}">
        <p14:creationId xmlns:p14="http://schemas.microsoft.com/office/powerpoint/2010/main" val="53027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15" y="211833"/>
            <a:ext cx="1682771" cy="347725"/>
          </a:xfrm>
          <a:prstGeom prst="rect">
            <a:avLst/>
          </a:prstGeom>
          <a:noFill/>
          <a:ln>
            <a:noFill/>
          </a:ln>
          <a:effectLst>
            <a:outerShdw dist="12700" dir="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4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879972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Материальная поддержка работников, пострадавших при несчастных случаях на производстве, а также семей работников при их гибели на производстве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1312" y="4800394"/>
            <a:ext cx="2560488" cy="936104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морального вреда при смертельном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924259" y="4801304"/>
            <a:ext cx="2944253" cy="935195"/>
          </a:xfrm>
          <a:prstGeom prst="roundRect">
            <a:avLst/>
          </a:prstGeom>
          <a:solidFill>
            <a:srgbClr val="F0F8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путевки в оздоровительные лагеря детям   работников, погибших в результате несчастных случаев на производстве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30758" y="4800395"/>
            <a:ext cx="2870920" cy="936104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содержания в детских дошкольных учреждениях детей работников, погибших в результате несчастных случаев на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7955" y="1916832"/>
            <a:ext cx="5472608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денежная выплата  для возмещения вреда , причиненного работникам в результате несчастных случаев на производстве или профессиональных заболеваний, таким образом, чтобы сумма данной выплаты  и единовременной  страховой выплаты в соответствии с ФЗ составила не менее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смертельном исходе (семье работника)  и  при установлении инвалидности  I группы  - 10 годовых заработков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II группы инвалидности , исключающей трудоспособность - 5 годовых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заработков;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II группы инвалидности , дающей право работы - 1 годовой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заработок;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III группы инвалидности   1 годовой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заработок;</a:t>
            </a:r>
          </a:p>
          <a:p>
            <a:pPr marL="171450" indent="-171450" algn="just">
              <a:buFontTx/>
              <a:buChar char="-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временной утрате трудоспособности более 4 месяцев подряд -0,5 годового заработка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30757" y="1916832"/>
            <a:ext cx="2870921" cy="2232248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расходов на погребение, сверх установленных законом, в случае смерти работника в результате несчастного случая, связанного с производством  либо профессиональным заболеванием, а также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сметри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инвалида труда, наступившей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увечья либо профессионального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7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15" y="211833"/>
            <a:ext cx="1682771" cy="347725"/>
          </a:xfrm>
          <a:prstGeom prst="rect">
            <a:avLst/>
          </a:prstGeom>
          <a:noFill/>
          <a:ln>
            <a:noFill/>
          </a:ln>
          <a:effectLst>
            <a:outerShdw dist="12700" dir="6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280-BBFD-4DE3-ADE1-9659B7F4BA45}" type="slidenum">
              <a:rPr lang="ru-RU" smtClean="0"/>
              <a:t>5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9612" y="2924944"/>
            <a:ext cx="6984776" cy="496227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поддержка пенсионеров и инвалидов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9854" y="3861048"/>
            <a:ext cx="3656121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Выплачивать работнику при стаже на предприятии не менее 10 лет  единовременное пособие при увольнении в связи с выходом на пенсию не менее 15% за каждый проработанный год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03673" y="3861048"/>
            <a:ext cx="3828767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Ежеквартально выплачивать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материальную помощь неработающим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профбольным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инвалидам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неработающим пенсионерам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1979" y="5157192"/>
            <a:ext cx="3656121" cy="864096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Единовременная материальная помощь неработающим инвалидам труда, получившим инвалидность на заводе, и неработающим пенсионерам завода ко дню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нефтяника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16497" y="5157192"/>
            <a:ext cx="3815943" cy="864096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в случае смерти Бывшего работника, имеющего непрерывный  стаж работы на предприятии непосредственно до выхода на пенсию не менее 10 лет(мужчины), не менее 7,5 лет (женщины) и уволившиеся на пенсию с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завода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79612" y="692696"/>
            <a:ext cx="6984776" cy="504056"/>
          </a:xfrm>
          <a:prstGeom prst="roundRect">
            <a:avLst/>
          </a:prstGeom>
          <a:solidFill>
            <a:srgbClr val="BDEE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поддержка работников, а также семей работников в случае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смерти,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связанная с производством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87069" y="1628801"/>
            <a:ext cx="3845371" cy="936103"/>
          </a:xfrm>
          <a:prstGeom prst="roundRect">
            <a:avLst/>
          </a:prstGeom>
          <a:solidFill>
            <a:srgbClr val="ED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родственникам в случае смерти  работника  от общего заболевания или несчастного случая в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быту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95731" y="1628800"/>
            <a:ext cx="3656121" cy="936104"/>
          </a:xfrm>
          <a:prstGeom prst="roundRect">
            <a:avLst/>
          </a:prstGeom>
          <a:solidFill>
            <a:srgbClr val="E8F4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Разовая материальная помощь работнику в случае смерти члена его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8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9283</TotalTime>
  <Words>878</Words>
  <Application>Microsoft Office PowerPoint</Application>
  <PresentationFormat>Экран (4:3)</PresentationFormat>
  <Paragraphs>67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Фролова Юлия Александровна</dc:creator>
  <cp:lastModifiedBy>Голубкин Антон Александрович</cp:lastModifiedBy>
  <cp:revision>865</cp:revision>
  <cp:lastPrinted>2013-12-17T02:05:58Z</cp:lastPrinted>
  <dcterms:created xsi:type="dcterms:W3CDTF">2013-10-01T09:19:47Z</dcterms:created>
  <dcterms:modified xsi:type="dcterms:W3CDTF">2015-07-14T03:39:44Z</dcterms:modified>
</cp:coreProperties>
</file>